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</p:sldMasterIdLst>
  <p:notesMasterIdLst>
    <p:notesMasterId r:id="rId24"/>
  </p:notesMasterIdLst>
  <p:sldIdLst>
    <p:sldId id="256" r:id="rId12"/>
    <p:sldId id="257" r:id="rId13"/>
    <p:sldId id="258" r:id="rId14"/>
    <p:sldId id="266" r:id="rId15"/>
    <p:sldId id="267" r:id="rId16"/>
    <p:sldId id="259" r:id="rId17"/>
    <p:sldId id="260" r:id="rId18"/>
    <p:sldId id="261" r:id="rId19"/>
    <p:sldId id="262" r:id="rId20"/>
    <p:sldId id="263" r:id="rId21"/>
    <p:sldId id="264" r:id="rId22"/>
    <p:sldId id="265" r:id="rId23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3072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60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Click to move the slide</a:t>
            </a: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Click to edit the notes format</a:t>
            </a:r>
          </a:p>
        </p:txBody>
      </p:sp>
      <p:sp>
        <p:nvSpPr>
          <p:cNvPr id="5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&lt;header&gt;</a:t>
            </a:r>
          </a:p>
        </p:txBody>
      </p:sp>
      <p:sp>
        <p:nvSpPr>
          <p:cNvPr id="53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54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55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19B2CA14-A2F2-4DFA-AB28-435EAA3132FB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C0FB1FB-2284-41E0-AD40-46F3F3D22BDA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1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7A800F1-8024-4F62-85F0-0438449D1DB4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11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7DC1739-44AA-4F5C-895A-812E742660DA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12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D289A3B-05A1-47C9-98DC-E8445BDE3FE5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2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50D7D45-165C-472C-9A71-5D41FBF639C4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3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pPr indent="0" algn="r">
              <a:buNone/>
            </a:pPr>
            <a:fld id="{19B2CA14-A2F2-4DFA-AB28-435EAA3132FB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5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63872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16CB556-5229-483D-AEA8-62FA9EA2A83A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6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C56242D-F5D0-4FCB-BBCF-E2E38885B6DC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7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06FB6DC-0AC5-4498-B6F1-45FFA15E4874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8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477EB04-3837-4393-971B-D47494B96FC6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9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A50F562-0E38-48C8-9683-96705D4E9C89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10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pn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6F4F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2F2F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" name="Image 0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Click to edit the title text format</a:t>
            </a: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6F4F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" name="Image 0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Click to edit the title text format</a:t>
            </a: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6F4F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2F2F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Image 0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Click to edit the title text format</a:t>
            </a: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6F4F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" name="Image 0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Click to edit the title text format</a:t>
            </a: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6F4F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2F2F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" name="Image 0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Click to edit the title text format</a:t>
            </a: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6F4F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" name="Image 0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Click to edit the title text format</a:t>
            </a: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6F4F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" name="Image 0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Click to edit the title text format</a:t>
            </a: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6F4F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2F2F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" name="Image 0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Click to edit the title text format</a:t>
            </a: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6F4F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" name="Image 0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Click to edit the title text format</a:t>
            </a: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6F4F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" name="Image 0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 0" descr="preencoded.png"/>
          <p:cNvPicPr/>
          <p:nvPr/>
        </p:nvPicPr>
        <p:blipFill>
          <a:blip r:embed="rId3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57" name="Text 0"/>
          <p:cNvSpPr/>
          <p:nvPr/>
        </p:nvSpPr>
        <p:spPr>
          <a:xfrm>
            <a:off x="793800" y="2243880"/>
            <a:ext cx="7556040" cy="14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>
              <a:lnSpc>
                <a:spcPts val="5550"/>
              </a:lnSpc>
              <a:tabLst>
                <a:tab pos="0" algn="l"/>
              </a:tabLst>
            </a:pPr>
            <a:r>
              <a:rPr lang="en-US" sz="6000" b="1" strike="noStrike" spc="-1" dirty="0">
                <a:solidFill>
                  <a:srgbClr val="000000"/>
                </a:solidFill>
                <a:latin typeface="Inter Bold"/>
                <a:ea typeface="Inter Bold"/>
              </a:rPr>
              <a:t>Smart Waste Management for Sustainable Cities</a:t>
            </a:r>
            <a:endParaRPr lang="en-US" sz="6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Text 1"/>
          <p:cNvSpPr/>
          <p:nvPr/>
        </p:nvSpPr>
        <p:spPr>
          <a:xfrm>
            <a:off x="793800" y="4807886"/>
            <a:ext cx="7556040" cy="850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>
              <a:lnSpc>
                <a:spcPts val="3300"/>
              </a:lnSpc>
              <a:tabLst>
                <a:tab pos="0" algn="l"/>
              </a:tabLst>
            </a:pPr>
            <a:r>
              <a:rPr lang="en-US" sz="2650" b="1" strike="noStrike" spc="-1">
                <a:solidFill>
                  <a:srgbClr val="000000"/>
                </a:solidFill>
                <a:latin typeface="Inter Bold"/>
                <a:ea typeface="Inter Bold"/>
              </a:rPr>
              <a:t>Optimizing Collection, Air Quality, and Urban Safety</a:t>
            </a:r>
            <a:endParaRPr lang="en-US" sz="265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">
            <a:extLst>
              <a:ext uri="{FF2B5EF4-FFF2-40B4-BE49-F238E27FC236}">
                <a16:creationId xmlns:a16="http://schemas.microsoft.com/office/drawing/2014/main" id="{D86740F9-09D8-A806-AEE5-F9F7659AA56D}"/>
              </a:ext>
            </a:extLst>
          </p:cNvPr>
          <p:cNvSpPr/>
          <p:nvPr/>
        </p:nvSpPr>
        <p:spPr>
          <a:xfrm>
            <a:off x="684943" y="6732847"/>
            <a:ext cx="7652660" cy="893434"/>
          </a:xfrm>
          <a:prstGeom prst="roundRect">
            <a:avLst>
              <a:gd name="adj" fmla="val 5038"/>
            </a:avLst>
          </a:prstGeom>
          <a:solidFill>
            <a:schemeClr val="bg1"/>
          </a:solidFill>
          <a:ln w="22860">
            <a:solidFill>
              <a:srgbClr val="4950B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F5DBC8F1-E958-7A73-905C-B0ED1EA2EC45}"/>
              </a:ext>
            </a:extLst>
          </p:cNvPr>
          <p:cNvSpPr/>
          <p:nvPr/>
        </p:nvSpPr>
        <p:spPr>
          <a:xfrm>
            <a:off x="684943" y="5989691"/>
            <a:ext cx="7652660" cy="893434"/>
          </a:xfrm>
          <a:prstGeom prst="roundRect">
            <a:avLst>
              <a:gd name="adj" fmla="val 5038"/>
            </a:avLst>
          </a:prstGeom>
          <a:solidFill>
            <a:schemeClr val="bg1"/>
          </a:solidFill>
          <a:ln w="22860">
            <a:solidFill>
              <a:srgbClr val="4950B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93B99726-7137-B206-D8B0-567255D9B331}"/>
              </a:ext>
            </a:extLst>
          </p:cNvPr>
          <p:cNvSpPr/>
          <p:nvPr/>
        </p:nvSpPr>
        <p:spPr>
          <a:xfrm>
            <a:off x="684943" y="4613885"/>
            <a:ext cx="7652660" cy="893434"/>
          </a:xfrm>
          <a:prstGeom prst="roundRect">
            <a:avLst>
              <a:gd name="adj" fmla="val 5038"/>
            </a:avLst>
          </a:prstGeom>
          <a:solidFill>
            <a:schemeClr val="bg1"/>
          </a:solidFill>
          <a:ln w="22860">
            <a:solidFill>
              <a:srgbClr val="4950B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Shape 2">
            <a:extLst>
              <a:ext uri="{FF2B5EF4-FFF2-40B4-BE49-F238E27FC236}">
                <a16:creationId xmlns:a16="http://schemas.microsoft.com/office/drawing/2014/main" id="{708D92DD-B171-9E68-58AD-65EA70DFEBD2}"/>
              </a:ext>
            </a:extLst>
          </p:cNvPr>
          <p:cNvSpPr/>
          <p:nvPr/>
        </p:nvSpPr>
        <p:spPr>
          <a:xfrm>
            <a:off x="684943" y="5288039"/>
            <a:ext cx="7652660" cy="893434"/>
          </a:xfrm>
          <a:prstGeom prst="roundRect">
            <a:avLst>
              <a:gd name="adj" fmla="val 5038"/>
            </a:avLst>
          </a:prstGeom>
          <a:solidFill>
            <a:schemeClr val="bg1"/>
          </a:solidFill>
          <a:ln w="22860">
            <a:solidFill>
              <a:srgbClr val="4950B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7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3342196"/>
          </a:xfrm>
          <a:prstGeom prst="rect">
            <a:avLst/>
          </a:prstGeom>
          <a:ln w="0">
            <a:noFill/>
          </a:ln>
        </p:spPr>
      </p:pic>
      <p:sp>
        <p:nvSpPr>
          <p:cNvPr id="148" name="Text 0"/>
          <p:cNvSpPr/>
          <p:nvPr/>
        </p:nvSpPr>
        <p:spPr>
          <a:xfrm>
            <a:off x="793800" y="3777272"/>
            <a:ext cx="10846800" cy="70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5550"/>
              </a:lnSpc>
              <a:tabLst>
                <a:tab pos="0" algn="l"/>
              </a:tabLst>
            </a:pPr>
            <a:r>
              <a:rPr lang="en-US" sz="4450" b="1" strike="noStrike" spc="-1" dirty="0">
                <a:solidFill>
                  <a:srgbClr val="000000"/>
                </a:solidFill>
                <a:latin typeface="Inter Bold"/>
                <a:ea typeface="Inter Bold"/>
              </a:rPr>
              <a:t>Visualizing Impact: A Smarter City Map</a:t>
            </a:r>
            <a:endParaRPr lang="en-US" sz="445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Text 1"/>
          <p:cNvSpPr/>
          <p:nvPr/>
        </p:nvSpPr>
        <p:spPr>
          <a:xfrm>
            <a:off x="793800" y="5384880"/>
            <a:ext cx="13042440" cy="34987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just">
              <a:lnSpc>
                <a:spcPts val="2849"/>
              </a:lnSpc>
              <a:tabLst>
                <a:tab pos="0" algn="l"/>
              </a:tabLst>
            </a:pP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Text 2"/>
          <p:cNvSpPr/>
          <p:nvPr/>
        </p:nvSpPr>
        <p:spPr>
          <a:xfrm>
            <a:off x="793800" y="4758196"/>
            <a:ext cx="13042440" cy="160324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spcBef>
                <a:spcPts val="1200"/>
              </a:spcBef>
              <a:tabLst>
                <a:tab pos="0" algn="l"/>
              </a:tabLst>
            </a:pPr>
            <a:r>
              <a:rPr lang="en-US" sz="3600" spc="-1" dirty="0">
                <a:solidFill>
                  <a:srgbClr val="272525"/>
                </a:solidFill>
                <a:latin typeface="Inter"/>
                <a:ea typeface="Inter"/>
              </a:rPr>
              <a:t>I</a:t>
            </a:r>
            <a:r>
              <a:rPr lang="en-US" sz="3600" b="0" strike="noStrike" spc="-1" dirty="0">
                <a:solidFill>
                  <a:srgbClr val="272525"/>
                </a:solidFill>
                <a:latin typeface="Inter"/>
                <a:ea typeface="Inter"/>
              </a:rPr>
              <a:t>ntelligent collection routes </a:t>
            </a:r>
            <a:endParaRPr lang="en-US" sz="3600" spc="-1" dirty="0">
              <a:solidFill>
                <a:srgbClr val="272525"/>
              </a:solidFill>
              <a:latin typeface="Inter"/>
              <a:ea typeface="Inter"/>
            </a:endParaRPr>
          </a:p>
          <a:p>
            <a:pPr>
              <a:spcBef>
                <a:spcPts val="1200"/>
              </a:spcBef>
              <a:tabLst>
                <a:tab pos="0" algn="l"/>
              </a:tabLst>
            </a:pPr>
            <a:r>
              <a:rPr lang="en-US" sz="3600" spc="-1" dirty="0">
                <a:solidFill>
                  <a:srgbClr val="272525"/>
                </a:solidFill>
                <a:latin typeface="Inter"/>
                <a:ea typeface="Inter"/>
              </a:rPr>
              <a:t>M</a:t>
            </a:r>
            <a:r>
              <a:rPr lang="en-US" sz="3600" b="0" strike="noStrike" spc="-1" dirty="0">
                <a:solidFill>
                  <a:srgbClr val="272525"/>
                </a:solidFill>
                <a:latin typeface="Inter"/>
                <a:ea typeface="Inter"/>
              </a:rPr>
              <a:t>onitoring eco-friendly zones</a:t>
            </a:r>
          </a:p>
          <a:p>
            <a:pPr>
              <a:spcBef>
                <a:spcPts val="1200"/>
              </a:spcBef>
              <a:tabLst>
                <a:tab pos="0" algn="l"/>
              </a:tabLst>
            </a:pPr>
            <a:r>
              <a:rPr lang="en-US" sz="3600" spc="-1" dirty="0">
                <a:latin typeface="Inter"/>
                <a:ea typeface="Inter"/>
              </a:rPr>
              <a:t>O</a:t>
            </a:r>
            <a:r>
              <a:rPr lang="en-US" sz="3600" b="0" strike="noStrike" spc="-1" dirty="0">
                <a:latin typeface="Inter"/>
                <a:ea typeface="Inter"/>
              </a:rPr>
              <a:t>ptimized urban environment</a:t>
            </a:r>
            <a:endParaRPr lang="en-US" sz="3600" spc="-1" dirty="0">
              <a:latin typeface="Inter"/>
              <a:ea typeface="Inter"/>
            </a:endParaRPr>
          </a:p>
          <a:p>
            <a:pPr>
              <a:spcBef>
                <a:spcPts val="1200"/>
              </a:spcBef>
              <a:tabLst>
                <a:tab pos="0" algn="l"/>
              </a:tabLst>
            </a:pPr>
            <a:r>
              <a:rPr lang="en-US" sz="3600" b="0" strike="noStrike" spc="-1" dirty="0">
                <a:solidFill>
                  <a:srgbClr val="272525"/>
                </a:solidFill>
                <a:latin typeface="Inter"/>
                <a:ea typeface="Inter"/>
              </a:rPr>
              <a:t>Dynamic routing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12573000" y="7086600"/>
            <a:ext cx="2057400" cy="114300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">
            <a:extLst>
              <a:ext uri="{FF2B5EF4-FFF2-40B4-BE49-F238E27FC236}">
                <a16:creationId xmlns:a16="http://schemas.microsoft.com/office/drawing/2014/main" id="{78DE009E-02AB-C3D6-31F9-52799F995867}"/>
              </a:ext>
            </a:extLst>
          </p:cNvPr>
          <p:cNvSpPr/>
          <p:nvPr/>
        </p:nvSpPr>
        <p:spPr>
          <a:xfrm>
            <a:off x="697180" y="4905335"/>
            <a:ext cx="7652660" cy="893434"/>
          </a:xfrm>
          <a:prstGeom prst="roundRect">
            <a:avLst>
              <a:gd name="adj" fmla="val 5038"/>
            </a:avLst>
          </a:prstGeom>
          <a:solidFill>
            <a:srgbClr val="F2F2F2"/>
          </a:solidFill>
          <a:ln w="22860">
            <a:solidFill>
              <a:srgbClr val="4950B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02032AD8-5D47-AE62-48C8-D2CA4A8D84F6}"/>
              </a:ext>
            </a:extLst>
          </p:cNvPr>
          <p:cNvSpPr/>
          <p:nvPr/>
        </p:nvSpPr>
        <p:spPr>
          <a:xfrm>
            <a:off x="697180" y="4011901"/>
            <a:ext cx="7652660" cy="893434"/>
          </a:xfrm>
          <a:prstGeom prst="roundRect">
            <a:avLst>
              <a:gd name="adj" fmla="val 5038"/>
            </a:avLst>
          </a:prstGeom>
          <a:solidFill>
            <a:srgbClr val="F2F2F2"/>
          </a:solidFill>
          <a:ln w="22860">
            <a:solidFill>
              <a:srgbClr val="4950B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5B7C54E5-9158-C7FE-DE1B-96F0220C41F9}"/>
              </a:ext>
            </a:extLst>
          </p:cNvPr>
          <p:cNvSpPr/>
          <p:nvPr/>
        </p:nvSpPr>
        <p:spPr>
          <a:xfrm>
            <a:off x="697180" y="3153455"/>
            <a:ext cx="7652660" cy="893434"/>
          </a:xfrm>
          <a:prstGeom prst="roundRect">
            <a:avLst>
              <a:gd name="adj" fmla="val 5038"/>
            </a:avLst>
          </a:prstGeom>
          <a:solidFill>
            <a:srgbClr val="F2F2F2"/>
          </a:solidFill>
          <a:ln w="22860">
            <a:solidFill>
              <a:srgbClr val="4950B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2" name="Image 0" descr="preencoded.png"/>
          <p:cNvPicPr/>
          <p:nvPr/>
        </p:nvPicPr>
        <p:blipFill>
          <a:blip r:embed="rId3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153" name="Text 0"/>
          <p:cNvSpPr/>
          <p:nvPr/>
        </p:nvSpPr>
        <p:spPr>
          <a:xfrm>
            <a:off x="793800" y="1356025"/>
            <a:ext cx="7556040" cy="14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5550"/>
              </a:lnSpc>
              <a:tabLst>
                <a:tab pos="0" algn="l"/>
              </a:tabLst>
            </a:pPr>
            <a:r>
              <a:rPr lang="en-US" sz="5400" b="1" strike="noStrike" spc="-1" dirty="0">
                <a:solidFill>
                  <a:srgbClr val="000000"/>
                </a:solidFill>
                <a:latin typeface="Inter Bold"/>
                <a:ea typeface="Inter Bold"/>
              </a:rPr>
              <a:t>Market Opportunity &amp; Scalability</a:t>
            </a:r>
            <a:endParaRPr lang="en-US" sz="5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Text 1"/>
          <p:cNvSpPr/>
          <p:nvPr/>
        </p:nvSpPr>
        <p:spPr>
          <a:xfrm>
            <a:off x="793800" y="3045583"/>
            <a:ext cx="7556040" cy="72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just">
              <a:lnSpc>
                <a:spcPct val="150000"/>
              </a:lnSpc>
              <a:spcBef>
                <a:spcPts val="1200"/>
              </a:spcBef>
              <a:tabLst>
                <a:tab pos="0" algn="l"/>
              </a:tabLst>
            </a:pPr>
            <a:r>
              <a:rPr lang="en-US" sz="3600" spc="-1" dirty="0">
                <a:solidFill>
                  <a:srgbClr val="272525"/>
                </a:solidFill>
                <a:latin typeface="Inter"/>
                <a:ea typeface="Inter"/>
              </a:rPr>
              <a:t>M</a:t>
            </a:r>
            <a:r>
              <a:rPr lang="en-US" sz="3600" b="0" strike="noStrike" spc="-1" dirty="0">
                <a:solidFill>
                  <a:srgbClr val="272525"/>
                </a:solidFill>
                <a:latin typeface="Inter"/>
                <a:ea typeface="Inter"/>
              </a:rPr>
              <a:t>arket is poised for significant growth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  <a:tabLst>
                <a:tab pos="0" algn="l"/>
              </a:tabLst>
            </a:pPr>
            <a:r>
              <a:rPr lang="en-US" sz="3600" b="0" strike="noStrike" spc="-1" dirty="0">
                <a:latin typeface="Inter"/>
                <a:ea typeface="Inter"/>
              </a:rPr>
              <a:t>Global deployment</a:t>
            </a:r>
            <a:endParaRPr lang="en-US" sz="3600" spc="-1" dirty="0">
              <a:latin typeface="Inter"/>
              <a:ea typeface="Inter"/>
            </a:endParaRPr>
          </a:p>
          <a:p>
            <a:pPr algn="just">
              <a:lnSpc>
                <a:spcPct val="150000"/>
              </a:lnSpc>
              <a:spcBef>
                <a:spcPts val="1200"/>
              </a:spcBef>
              <a:tabLst>
                <a:tab pos="0" algn="l"/>
              </a:tabLst>
            </a:pPr>
            <a:r>
              <a:rPr lang="en-US" sz="3600" spc="-1" dirty="0">
                <a:solidFill>
                  <a:srgbClr val="272525"/>
                </a:solidFill>
                <a:latin typeface="Inter"/>
                <a:ea typeface="Inter"/>
              </a:rPr>
              <a:t>A</a:t>
            </a:r>
            <a:r>
              <a:rPr lang="en-US" sz="3600" b="0" strike="noStrike" spc="-1" dirty="0">
                <a:solidFill>
                  <a:srgbClr val="272525"/>
                </a:solidFill>
                <a:latin typeface="Inter"/>
                <a:ea typeface="Inter"/>
              </a:rPr>
              <a:t>daptable to all cities</a:t>
            </a:r>
            <a:endParaRPr lang="en-US" sz="3600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8ACF05D-A476-ECE0-1F26-EC5642191D96}"/>
              </a:ext>
            </a:extLst>
          </p:cNvPr>
          <p:cNvSpPr/>
          <p:nvPr/>
        </p:nvSpPr>
        <p:spPr>
          <a:xfrm>
            <a:off x="9644743" y="206829"/>
            <a:ext cx="4528457" cy="609600"/>
          </a:xfrm>
          <a:prstGeom prst="ellipse">
            <a:avLst/>
          </a:prstGeom>
          <a:solidFill>
            <a:srgbClr val="173072"/>
          </a:solidFill>
          <a:ln>
            <a:solidFill>
              <a:srgbClr val="1730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Image 0" descr="preencoded.png"/>
          <p:cNvPicPr/>
          <p:nvPr/>
        </p:nvPicPr>
        <p:blipFill>
          <a:blip r:embed="rId3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166" name="Text 0"/>
          <p:cNvSpPr/>
          <p:nvPr/>
        </p:nvSpPr>
        <p:spPr>
          <a:xfrm>
            <a:off x="671400" y="529200"/>
            <a:ext cx="7800480" cy="1198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4700"/>
              </a:lnSpc>
              <a:tabLst>
                <a:tab pos="0" algn="l"/>
              </a:tabLst>
            </a:pPr>
            <a:r>
              <a:rPr lang="en-US" sz="4800" b="1" strike="noStrike" spc="-1" dirty="0">
                <a:solidFill>
                  <a:srgbClr val="000000"/>
                </a:solidFill>
                <a:latin typeface="Inter Bold"/>
                <a:ea typeface="Inter Bold"/>
              </a:rPr>
              <a:t>Invest in a Smarter, Sustainable Future</a:t>
            </a:r>
            <a:endParaRPr lang="en-US" sz="4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Shape 1"/>
          <p:cNvSpPr/>
          <p:nvPr/>
        </p:nvSpPr>
        <p:spPr>
          <a:xfrm>
            <a:off x="671400" y="2016360"/>
            <a:ext cx="7800480" cy="4676400"/>
          </a:xfrm>
          <a:prstGeom prst="roundRect">
            <a:avLst>
              <a:gd name="adj" fmla="val 1723"/>
            </a:avLst>
          </a:prstGeom>
          <a:solidFill>
            <a:srgbClr val="DADBF1"/>
          </a:solidFill>
          <a:ln w="7620">
            <a:solidFill>
              <a:srgbClr val="C0C1D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Shape 2"/>
          <p:cNvSpPr/>
          <p:nvPr/>
        </p:nvSpPr>
        <p:spPr>
          <a:xfrm>
            <a:off x="678960" y="2023920"/>
            <a:ext cx="7785360" cy="1164960"/>
          </a:xfrm>
          <a:prstGeom prst="roundRect">
            <a:avLst>
              <a:gd name="adj" fmla="val 6915"/>
            </a:avLst>
          </a:prstGeom>
          <a:solidFill>
            <a:srgbClr val="4950B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9" name="Text 3"/>
          <p:cNvSpPr/>
          <p:nvPr/>
        </p:nvSpPr>
        <p:spPr>
          <a:xfrm>
            <a:off x="870840" y="2426760"/>
            <a:ext cx="2877840" cy="35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801"/>
              </a:lnSpc>
              <a:tabLst>
                <a:tab pos="0" algn="l"/>
              </a:tabLst>
            </a:pPr>
            <a:r>
              <a:rPr lang="en-US" sz="3200" b="1" strike="noStrike" spc="-1" dirty="0">
                <a:solidFill>
                  <a:srgbClr val="FFFFFF"/>
                </a:solidFill>
                <a:latin typeface="Inter Bold"/>
                <a:ea typeface="Inter Bold"/>
              </a:rPr>
              <a:t>Proven </a:t>
            </a:r>
            <a:r>
              <a:rPr lang="en-US" sz="3200" b="1" spc="-1" dirty="0">
                <a:solidFill>
                  <a:srgbClr val="FFFFFF"/>
                </a:solidFill>
                <a:latin typeface="Inter Bold"/>
                <a:ea typeface="Inter Bold"/>
              </a:rPr>
              <a:t>Components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Shape 5"/>
          <p:cNvSpPr/>
          <p:nvPr/>
        </p:nvSpPr>
        <p:spPr>
          <a:xfrm>
            <a:off x="678960" y="3189240"/>
            <a:ext cx="7785360" cy="1164960"/>
          </a:xfrm>
          <a:prstGeom prst="rect">
            <a:avLst/>
          </a:prstGeom>
          <a:solidFill>
            <a:srgbClr val="4950B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2" name="Shape 6"/>
          <p:cNvSpPr/>
          <p:nvPr/>
        </p:nvSpPr>
        <p:spPr>
          <a:xfrm>
            <a:off x="678960" y="3189240"/>
            <a:ext cx="7785360" cy="22680"/>
          </a:xfrm>
          <a:prstGeom prst="roundRect">
            <a:avLst>
              <a:gd name="adj" fmla="val 352525"/>
            </a:avLst>
          </a:prstGeom>
          <a:solidFill>
            <a:srgbClr val="6269D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8800" rIns="90000" bIns="-28800" anchor="t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3" name="Text 7"/>
          <p:cNvSpPr/>
          <p:nvPr/>
        </p:nvSpPr>
        <p:spPr>
          <a:xfrm>
            <a:off x="870840" y="3592080"/>
            <a:ext cx="2877840" cy="35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801"/>
              </a:lnSpc>
              <a:tabLst>
                <a:tab pos="0" algn="l"/>
              </a:tabLst>
            </a:pPr>
            <a:r>
              <a:rPr lang="en-US" sz="3200" b="1" strike="noStrike" spc="-1" dirty="0">
                <a:solidFill>
                  <a:srgbClr val="FFFFFF"/>
                </a:solidFill>
                <a:latin typeface="Inter Bold"/>
                <a:ea typeface="Inter Bold"/>
              </a:rPr>
              <a:t>Enhanced QoL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Shape 9"/>
          <p:cNvSpPr/>
          <p:nvPr/>
        </p:nvSpPr>
        <p:spPr>
          <a:xfrm>
            <a:off x="678960" y="4354560"/>
            <a:ext cx="7785360" cy="1164960"/>
          </a:xfrm>
          <a:prstGeom prst="rect">
            <a:avLst/>
          </a:prstGeom>
          <a:solidFill>
            <a:srgbClr val="4950B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6" name="Shape 10"/>
          <p:cNvSpPr/>
          <p:nvPr/>
        </p:nvSpPr>
        <p:spPr>
          <a:xfrm>
            <a:off x="678960" y="4354560"/>
            <a:ext cx="7785360" cy="22680"/>
          </a:xfrm>
          <a:prstGeom prst="roundRect">
            <a:avLst>
              <a:gd name="adj" fmla="val 352525"/>
            </a:avLst>
          </a:prstGeom>
          <a:solidFill>
            <a:srgbClr val="6269D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8800" rIns="90000" bIns="-28800" anchor="t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7" name="Text 11"/>
          <p:cNvSpPr/>
          <p:nvPr/>
        </p:nvSpPr>
        <p:spPr>
          <a:xfrm>
            <a:off x="870840" y="4768740"/>
            <a:ext cx="2877840" cy="35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801"/>
              </a:lnSpc>
              <a:tabLst>
                <a:tab pos="0" algn="l"/>
              </a:tabLst>
            </a:pPr>
            <a:r>
              <a:rPr lang="en-US" sz="3200" b="1" strike="noStrike" spc="-1" dirty="0">
                <a:solidFill>
                  <a:srgbClr val="FFFFFF"/>
                </a:solidFill>
                <a:latin typeface="Inter Bold"/>
                <a:ea typeface="Inter Bold"/>
              </a:rPr>
              <a:t>Eco-Leadership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Shape 13"/>
          <p:cNvSpPr/>
          <p:nvPr/>
        </p:nvSpPr>
        <p:spPr>
          <a:xfrm>
            <a:off x="678960" y="5520240"/>
            <a:ext cx="7785360" cy="1164960"/>
          </a:xfrm>
          <a:prstGeom prst="rect">
            <a:avLst/>
          </a:prstGeom>
          <a:solidFill>
            <a:srgbClr val="4950B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0" name="Shape 14"/>
          <p:cNvSpPr/>
          <p:nvPr/>
        </p:nvSpPr>
        <p:spPr>
          <a:xfrm>
            <a:off x="678960" y="5520240"/>
            <a:ext cx="7785360" cy="22680"/>
          </a:xfrm>
          <a:prstGeom prst="roundRect">
            <a:avLst>
              <a:gd name="adj" fmla="val 352525"/>
            </a:avLst>
          </a:prstGeom>
          <a:solidFill>
            <a:srgbClr val="6269D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8800" rIns="90000" bIns="-28800" anchor="t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1" name="Text 15"/>
          <p:cNvSpPr/>
          <p:nvPr/>
        </p:nvSpPr>
        <p:spPr>
          <a:xfrm>
            <a:off x="957925" y="5934420"/>
            <a:ext cx="2877840" cy="35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801"/>
              </a:lnSpc>
              <a:tabLst>
                <a:tab pos="0" algn="l"/>
              </a:tabLst>
            </a:pPr>
            <a:r>
              <a:rPr lang="en-US" sz="3200" b="1" strike="noStrike" spc="-1" dirty="0">
                <a:solidFill>
                  <a:srgbClr val="FFFFFF"/>
                </a:solidFill>
                <a:latin typeface="Inter Bold"/>
                <a:ea typeface="Inter Bold"/>
              </a:rPr>
              <a:t>Scalable Solution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Text 17"/>
          <p:cNvSpPr/>
          <p:nvPr/>
        </p:nvSpPr>
        <p:spPr>
          <a:xfrm>
            <a:off x="671400" y="6980760"/>
            <a:ext cx="7800480" cy="718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>
              <a:lnSpc>
                <a:spcPts val="2801"/>
              </a:lnSpc>
              <a:tabLst>
                <a:tab pos="0" algn="l"/>
              </a:tabLst>
            </a:pPr>
            <a:r>
              <a:rPr lang="en-US" sz="2800" b="1" strike="noStrike" spc="-1" dirty="0">
                <a:solidFill>
                  <a:srgbClr val="000000"/>
                </a:solidFill>
                <a:latin typeface="Inter Bold"/>
                <a:ea typeface="Inter Bold"/>
              </a:rPr>
              <a:t>Join us in building the </a:t>
            </a:r>
            <a:r>
              <a:rPr lang="en-US" sz="2800" b="1" strike="noStrike" spc="-1" dirty="0">
                <a:solidFill>
                  <a:srgbClr val="4950BC"/>
                </a:solidFill>
                <a:latin typeface="Inter Bold"/>
                <a:ea typeface="Inter Bold"/>
              </a:rPr>
              <a:t>next generation</a:t>
            </a:r>
            <a:r>
              <a:rPr lang="en-US" sz="2800" b="1" strike="noStrike" spc="-1" dirty="0">
                <a:solidFill>
                  <a:srgbClr val="000000"/>
                </a:solidFill>
                <a:latin typeface="Inter Bold"/>
                <a:ea typeface="Inter Bold"/>
              </a:rPr>
              <a:t> of intelligent urban infrastructure.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60" name="Text 0"/>
          <p:cNvSpPr/>
          <p:nvPr/>
        </p:nvSpPr>
        <p:spPr>
          <a:xfrm>
            <a:off x="6193080" y="976269"/>
            <a:ext cx="7730280" cy="126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4949"/>
              </a:lnSpc>
              <a:tabLst>
                <a:tab pos="0" algn="l"/>
              </a:tabLst>
            </a:pPr>
            <a:r>
              <a:rPr lang="en-US" sz="4800" b="1" strike="noStrike" spc="-1" dirty="0">
                <a:solidFill>
                  <a:srgbClr val="000000"/>
                </a:solidFill>
                <a:latin typeface="Inter Bold"/>
                <a:ea typeface="Inter Bold"/>
              </a:rPr>
              <a:t>The Urban Waste Crisis: A Growing Challenge</a:t>
            </a:r>
            <a:endParaRPr lang="en-US" sz="4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Shape 2"/>
          <p:cNvSpPr/>
          <p:nvPr/>
        </p:nvSpPr>
        <p:spPr>
          <a:xfrm>
            <a:off x="6193080" y="3054960"/>
            <a:ext cx="3764160" cy="2177640"/>
          </a:xfrm>
          <a:prstGeom prst="roundRect">
            <a:avLst>
              <a:gd name="adj" fmla="val 5038"/>
            </a:avLst>
          </a:prstGeom>
          <a:solidFill>
            <a:srgbClr val="FFFFFF"/>
          </a:solidFill>
          <a:ln w="22860">
            <a:solidFill>
              <a:srgbClr val="4950B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Shape 3"/>
          <p:cNvSpPr/>
          <p:nvPr/>
        </p:nvSpPr>
        <p:spPr>
          <a:xfrm>
            <a:off x="6170040" y="3054960"/>
            <a:ext cx="91080" cy="2177640"/>
          </a:xfrm>
          <a:prstGeom prst="roundRect">
            <a:avLst>
              <a:gd name="adj" fmla="val 92744"/>
            </a:avLst>
          </a:prstGeom>
          <a:solidFill>
            <a:srgbClr val="4950B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4" name="Text 4"/>
          <p:cNvSpPr/>
          <p:nvPr/>
        </p:nvSpPr>
        <p:spPr>
          <a:xfrm>
            <a:off x="6813360" y="3951840"/>
            <a:ext cx="2523600" cy="31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449"/>
              </a:lnSpc>
              <a:tabLst>
                <a:tab pos="0" algn="l"/>
              </a:tabLst>
            </a:pPr>
            <a:r>
              <a:rPr lang="en-US" sz="2800" b="1" strike="noStrike" spc="-1" dirty="0">
                <a:solidFill>
                  <a:srgbClr val="272525"/>
                </a:solidFill>
                <a:latin typeface="Inter Bold"/>
                <a:ea typeface="Inter Bold"/>
              </a:rPr>
              <a:t>Overflowing Bins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Shape 6"/>
          <p:cNvSpPr/>
          <p:nvPr/>
        </p:nvSpPr>
        <p:spPr>
          <a:xfrm>
            <a:off x="10159200" y="3054960"/>
            <a:ext cx="3764160" cy="2177640"/>
          </a:xfrm>
          <a:prstGeom prst="roundRect">
            <a:avLst>
              <a:gd name="adj" fmla="val 5038"/>
            </a:avLst>
          </a:prstGeom>
          <a:solidFill>
            <a:srgbClr val="FFFFFF"/>
          </a:solidFill>
          <a:ln w="22860">
            <a:solidFill>
              <a:srgbClr val="4950B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Shape 7"/>
          <p:cNvSpPr/>
          <p:nvPr/>
        </p:nvSpPr>
        <p:spPr>
          <a:xfrm>
            <a:off x="10136520" y="3054960"/>
            <a:ext cx="91080" cy="2177640"/>
          </a:xfrm>
          <a:prstGeom prst="roundRect">
            <a:avLst>
              <a:gd name="adj" fmla="val 92744"/>
            </a:avLst>
          </a:prstGeom>
          <a:solidFill>
            <a:srgbClr val="4950B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8" name="Text 8"/>
          <p:cNvSpPr/>
          <p:nvPr/>
        </p:nvSpPr>
        <p:spPr>
          <a:xfrm>
            <a:off x="10779480" y="3919509"/>
            <a:ext cx="2523600" cy="31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449"/>
              </a:lnSpc>
              <a:tabLst>
                <a:tab pos="0" algn="l"/>
              </a:tabLst>
            </a:pPr>
            <a:r>
              <a:rPr lang="en-US" sz="2800" b="1" strike="noStrike" spc="-1" dirty="0">
                <a:solidFill>
                  <a:srgbClr val="272525"/>
                </a:solidFill>
                <a:latin typeface="Inter Bold"/>
                <a:ea typeface="Inter Bold"/>
              </a:rPr>
              <a:t>Inefficient Routes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Shape 10"/>
          <p:cNvSpPr/>
          <p:nvPr/>
        </p:nvSpPr>
        <p:spPr>
          <a:xfrm>
            <a:off x="6193080" y="5434560"/>
            <a:ext cx="3764160" cy="2177640"/>
          </a:xfrm>
          <a:prstGeom prst="roundRect">
            <a:avLst>
              <a:gd name="adj" fmla="val 5038"/>
            </a:avLst>
          </a:prstGeom>
          <a:solidFill>
            <a:srgbClr val="FFFFFF"/>
          </a:solidFill>
          <a:ln w="22860">
            <a:solidFill>
              <a:srgbClr val="4950B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Shape 11"/>
          <p:cNvSpPr/>
          <p:nvPr/>
        </p:nvSpPr>
        <p:spPr>
          <a:xfrm>
            <a:off x="6170040" y="5434560"/>
            <a:ext cx="91080" cy="2177640"/>
          </a:xfrm>
          <a:prstGeom prst="roundRect">
            <a:avLst>
              <a:gd name="adj" fmla="val 92744"/>
            </a:avLst>
          </a:prstGeom>
          <a:solidFill>
            <a:srgbClr val="4950B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2" name="Text 12"/>
          <p:cNvSpPr/>
          <p:nvPr/>
        </p:nvSpPr>
        <p:spPr>
          <a:xfrm>
            <a:off x="6477840" y="6208380"/>
            <a:ext cx="2689560" cy="31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449"/>
              </a:lnSpc>
              <a:tabLst>
                <a:tab pos="0" algn="l"/>
              </a:tabLst>
            </a:pPr>
            <a:r>
              <a:rPr lang="en-US" sz="2800" b="1" strike="noStrike" spc="-1" dirty="0">
                <a:solidFill>
                  <a:srgbClr val="272525"/>
                </a:solidFill>
                <a:latin typeface="Inter Bold"/>
                <a:ea typeface="Inter Bold"/>
              </a:rPr>
              <a:t>Environmental Impact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2573000" y="7086600"/>
            <a:ext cx="2057400" cy="114300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">
            <a:extLst>
              <a:ext uri="{FF2B5EF4-FFF2-40B4-BE49-F238E27FC236}">
                <a16:creationId xmlns:a16="http://schemas.microsoft.com/office/drawing/2014/main" id="{4C48FDAD-012B-5ABF-A6D5-48E68B97CC76}"/>
              </a:ext>
            </a:extLst>
          </p:cNvPr>
          <p:cNvSpPr/>
          <p:nvPr/>
        </p:nvSpPr>
        <p:spPr>
          <a:xfrm>
            <a:off x="609600" y="4570698"/>
            <a:ext cx="8066314" cy="2177640"/>
          </a:xfrm>
          <a:prstGeom prst="roundRect">
            <a:avLst>
              <a:gd name="adj" fmla="val 5038"/>
            </a:avLst>
          </a:prstGeom>
          <a:solidFill>
            <a:srgbClr val="FFFFFF"/>
          </a:solidFill>
          <a:ln w="22860">
            <a:solidFill>
              <a:srgbClr val="4950B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Shape 2">
            <a:extLst>
              <a:ext uri="{FF2B5EF4-FFF2-40B4-BE49-F238E27FC236}">
                <a16:creationId xmlns:a16="http://schemas.microsoft.com/office/drawing/2014/main" id="{5B1D13E2-5576-56EE-80B5-CC018BD71BB7}"/>
              </a:ext>
            </a:extLst>
          </p:cNvPr>
          <p:cNvSpPr/>
          <p:nvPr/>
        </p:nvSpPr>
        <p:spPr>
          <a:xfrm>
            <a:off x="609600" y="2988856"/>
            <a:ext cx="8066313" cy="1417321"/>
          </a:xfrm>
          <a:prstGeom prst="roundRect">
            <a:avLst>
              <a:gd name="adj" fmla="val 5038"/>
            </a:avLst>
          </a:prstGeom>
          <a:solidFill>
            <a:srgbClr val="FFFFFF"/>
          </a:solidFill>
          <a:ln w="22860">
            <a:solidFill>
              <a:srgbClr val="4950B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5" name="Image 0" descr="preencoded.png"/>
          <p:cNvPicPr/>
          <p:nvPr/>
        </p:nvPicPr>
        <p:blipFill>
          <a:blip r:embed="rId3"/>
          <a:stretch/>
        </p:blipFill>
        <p:spPr>
          <a:xfrm>
            <a:off x="9144000" y="36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76" name="Text 0"/>
          <p:cNvSpPr/>
          <p:nvPr/>
        </p:nvSpPr>
        <p:spPr>
          <a:xfrm>
            <a:off x="793800" y="775011"/>
            <a:ext cx="7556040" cy="14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5550"/>
              </a:lnSpc>
              <a:tabLst>
                <a:tab pos="0" algn="l"/>
              </a:tabLst>
            </a:pPr>
            <a:r>
              <a:rPr lang="en-US" sz="6600" b="1" strike="noStrike" spc="-1" dirty="0">
                <a:solidFill>
                  <a:srgbClr val="000000"/>
                </a:solidFill>
                <a:latin typeface="Inter Bold"/>
                <a:ea typeface="Inter Bold"/>
              </a:rPr>
              <a:t>Introducing Our Smart Waste Platform</a:t>
            </a:r>
            <a:endParaRPr lang="en-US" sz="6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Text 1"/>
          <p:cNvSpPr/>
          <p:nvPr/>
        </p:nvSpPr>
        <p:spPr>
          <a:xfrm>
            <a:off x="793800" y="3153377"/>
            <a:ext cx="7556040" cy="108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just">
              <a:lnSpc>
                <a:spcPct val="150000"/>
              </a:lnSpc>
              <a:spcBef>
                <a:spcPts val="1200"/>
              </a:spcBef>
              <a:tabLst>
                <a:tab pos="0" algn="l"/>
              </a:tabLst>
            </a:pPr>
            <a:r>
              <a:rPr lang="en-US" sz="4400" b="1" strike="noStrike" spc="-1" dirty="0">
                <a:solidFill>
                  <a:srgbClr val="272525"/>
                </a:solidFill>
                <a:latin typeface="Inter"/>
                <a:ea typeface="Inter"/>
              </a:rPr>
              <a:t>IoT sensors, and cloud analytics 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  <a:tabLst>
                <a:tab pos="0" algn="l"/>
              </a:tabLst>
            </a:pPr>
            <a:r>
              <a:rPr lang="en-US" sz="4400" b="1" strike="noStrike" spc="-1" dirty="0">
                <a:solidFill>
                  <a:srgbClr val="272525"/>
                </a:solidFill>
                <a:latin typeface="Inter"/>
                <a:ea typeface="Inter"/>
              </a:rPr>
              <a:t>Real-time monitoring and proactive management</a:t>
            </a:r>
            <a:endParaRPr lang="en-US" sz="4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Text 2"/>
          <p:cNvSpPr/>
          <p:nvPr/>
        </p:nvSpPr>
        <p:spPr>
          <a:xfrm>
            <a:off x="793800" y="5302800"/>
            <a:ext cx="7556040" cy="72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849"/>
              </a:lnSpc>
              <a:tabLst>
                <a:tab pos="0" algn="l"/>
              </a:tabLst>
            </a:pP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D874B6-5D41-0834-C48F-93D73AC58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7200"/>
            <a:ext cx="146304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416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15EBA6-BCAC-01F3-980D-F5ADE51E5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0"/>
            <a:ext cx="8229600" cy="822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83E574-8F5C-921F-8283-55B7C2BF4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2371" y="0"/>
            <a:ext cx="82296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68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 0"/>
          <p:cNvSpPr/>
          <p:nvPr/>
        </p:nvSpPr>
        <p:spPr>
          <a:xfrm>
            <a:off x="793800" y="894960"/>
            <a:ext cx="12930120" cy="70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5550"/>
              </a:lnSpc>
              <a:tabLst>
                <a:tab pos="0" algn="l"/>
              </a:tabLst>
            </a:pPr>
            <a:r>
              <a:rPr lang="en-US" sz="4450" b="1" strike="noStrike" spc="-1">
                <a:solidFill>
                  <a:srgbClr val="000000"/>
                </a:solidFill>
                <a:latin typeface="Inter Bold"/>
                <a:ea typeface="Inter Bold"/>
              </a:rPr>
              <a:t>Advanced Sensor Technology for Smarter Bins</a:t>
            </a:r>
            <a:endParaRPr lang="en-US" sz="445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1" name="Image 0" descr="preencoded.png"/>
          <p:cNvPicPr/>
          <p:nvPr/>
        </p:nvPicPr>
        <p:blipFill>
          <a:blip r:embed="rId3"/>
          <a:stretch/>
        </p:blipFill>
        <p:spPr>
          <a:xfrm>
            <a:off x="793800" y="2675160"/>
            <a:ext cx="680040" cy="680040"/>
          </a:xfrm>
          <a:prstGeom prst="rect">
            <a:avLst/>
          </a:prstGeom>
          <a:ln w="0">
            <a:noFill/>
          </a:ln>
        </p:spPr>
      </p:pic>
      <p:sp>
        <p:nvSpPr>
          <p:cNvPr id="82" name="Text 2"/>
          <p:cNvSpPr/>
          <p:nvPr/>
        </p:nvSpPr>
        <p:spPr>
          <a:xfrm>
            <a:off x="1757880" y="286668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3200" b="1" strike="noStrike" spc="-1" dirty="0">
                <a:solidFill>
                  <a:srgbClr val="272525"/>
                </a:solidFill>
                <a:latin typeface="Inter Bold"/>
                <a:ea typeface="Inter Bold"/>
              </a:rPr>
              <a:t>Ultrasonic Sensor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4" name="Image 1" descr="preencoded.png"/>
          <p:cNvPicPr/>
          <p:nvPr/>
        </p:nvPicPr>
        <p:blipFill>
          <a:blip r:embed="rId4"/>
          <a:stretch/>
        </p:blipFill>
        <p:spPr>
          <a:xfrm>
            <a:off x="7457040" y="2675160"/>
            <a:ext cx="680040" cy="680040"/>
          </a:xfrm>
          <a:prstGeom prst="rect">
            <a:avLst/>
          </a:prstGeom>
          <a:ln w="0">
            <a:noFill/>
          </a:ln>
        </p:spPr>
      </p:pic>
      <p:sp>
        <p:nvSpPr>
          <p:cNvPr id="85" name="Text 4"/>
          <p:cNvSpPr/>
          <p:nvPr/>
        </p:nvSpPr>
        <p:spPr>
          <a:xfrm>
            <a:off x="8420760" y="286668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3200" b="1" strike="noStrike" spc="-1">
                <a:solidFill>
                  <a:srgbClr val="272525"/>
                </a:solidFill>
                <a:latin typeface="Inter Bold"/>
                <a:ea typeface="Inter Bold"/>
              </a:rPr>
              <a:t>Tilt Sensor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7" name="Image 2" descr="preencoded.png"/>
          <p:cNvPicPr/>
          <p:nvPr/>
        </p:nvPicPr>
        <p:blipFill>
          <a:blip r:embed="rId5"/>
          <a:stretch/>
        </p:blipFill>
        <p:spPr>
          <a:xfrm>
            <a:off x="793800" y="4173480"/>
            <a:ext cx="680040" cy="680040"/>
          </a:xfrm>
          <a:prstGeom prst="rect">
            <a:avLst/>
          </a:prstGeom>
          <a:ln w="0">
            <a:noFill/>
          </a:ln>
        </p:spPr>
      </p:pic>
      <p:sp>
        <p:nvSpPr>
          <p:cNvPr id="88" name="Text 6"/>
          <p:cNvSpPr/>
          <p:nvPr/>
        </p:nvSpPr>
        <p:spPr>
          <a:xfrm>
            <a:off x="1757880" y="436500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3200" b="1" strike="noStrike" spc="-1" dirty="0">
                <a:solidFill>
                  <a:srgbClr val="272525"/>
                </a:solidFill>
                <a:latin typeface="Inter Bold"/>
                <a:ea typeface="Inter Bold"/>
              </a:rPr>
              <a:t>Flame Detector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0" name="Image 3" descr="preencoded.png"/>
          <p:cNvPicPr/>
          <p:nvPr/>
        </p:nvPicPr>
        <p:blipFill>
          <a:blip r:embed="rId6"/>
          <a:stretch/>
        </p:blipFill>
        <p:spPr>
          <a:xfrm>
            <a:off x="7457040" y="4173480"/>
            <a:ext cx="680040" cy="680040"/>
          </a:xfrm>
          <a:prstGeom prst="rect">
            <a:avLst/>
          </a:prstGeom>
          <a:ln w="0">
            <a:noFill/>
          </a:ln>
        </p:spPr>
      </p:pic>
      <p:sp>
        <p:nvSpPr>
          <p:cNvPr id="91" name="Text 8"/>
          <p:cNvSpPr/>
          <p:nvPr/>
        </p:nvSpPr>
        <p:spPr>
          <a:xfrm>
            <a:off x="8420760" y="436500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3200" b="1" strike="noStrike" spc="-1">
                <a:solidFill>
                  <a:srgbClr val="272525"/>
                </a:solidFill>
                <a:latin typeface="Inter Bold"/>
                <a:ea typeface="Inter Bold"/>
              </a:rPr>
              <a:t>MQ-2 Gas Sensor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3" name="Image 4" descr="preencoded.png"/>
          <p:cNvPicPr/>
          <p:nvPr/>
        </p:nvPicPr>
        <p:blipFill>
          <a:blip r:embed="rId7"/>
          <a:stretch/>
        </p:blipFill>
        <p:spPr>
          <a:xfrm>
            <a:off x="793800" y="5671800"/>
            <a:ext cx="680040" cy="680040"/>
          </a:xfrm>
          <a:prstGeom prst="rect">
            <a:avLst/>
          </a:prstGeom>
          <a:ln w="0">
            <a:noFill/>
          </a:ln>
        </p:spPr>
      </p:pic>
      <p:sp>
        <p:nvSpPr>
          <p:cNvPr id="94" name="Text 10"/>
          <p:cNvSpPr/>
          <p:nvPr/>
        </p:nvSpPr>
        <p:spPr>
          <a:xfrm>
            <a:off x="1757880" y="586332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3200" b="1" strike="noStrike" spc="-1">
                <a:solidFill>
                  <a:srgbClr val="272525"/>
                </a:solidFill>
                <a:latin typeface="Inter Bold"/>
                <a:ea typeface="Inter Bold"/>
              </a:rPr>
              <a:t>Temp &amp; Humidity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6" name="Image 5" descr="preencoded.png"/>
          <p:cNvPicPr/>
          <p:nvPr/>
        </p:nvPicPr>
        <p:blipFill>
          <a:blip r:embed="rId8"/>
          <a:stretch/>
        </p:blipFill>
        <p:spPr>
          <a:xfrm>
            <a:off x="7457040" y="5671800"/>
            <a:ext cx="680040" cy="680040"/>
          </a:xfrm>
          <a:prstGeom prst="rect">
            <a:avLst/>
          </a:prstGeom>
          <a:ln w="0">
            <a:noFill/>
          </a:ln>
        </p:spPr>
      </p:pic>
      <p:sp>
        <p:nvSpPr>
          <p:cNvPr id="97" name="Text 12"/>
          <p:cNvSpPr/>
          <p:nvPr/>
        </p:nvSpPr>
        <p:spPr>
          <a:xfrm>
            <a:off x="8420760" y="586332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3200" b="1" strike="noStrike" spc="-1">
                <a:solidFill>
                  <a:srgbClr val="272525"/>
                </a:solidFill>
                <a:latin typeface="Inter Bold"/>
                <a:ea typeface="Inter Bold"/>
              </a:rPr>
              <a:t>IR + Photoresistor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0" y="7772400"/>
            <a:ext cx="14630400" cy="457200"/>
          </a:xfrm>
          <a:prstGeom prst="rect">
            <a:avLst/>
          </a:prstGeom>
          <a:solidFill>
            <a:srgbClr val="F2F2F2"/>
          </a:solidFill>
          <a:ln w="0">
            <a:solidFill>
              <a:srgbClr val="F2F2F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">
            <a:extLst>
              <a:ext uri="{FF2B5EF4-FFF2-40B4-BE49-F238E27FC236}">
                <a16:creationId xmlns:a16="http://schemas.microsoft.com/office/drawing/2014/main" id="{6FBE666D-F516-913B-CF6D-B981C3A502E6}"/>
              </a:ext>
            </a:extLst>
          </p:cNvPr>
          <p:cNvSpPr/>
          <p:nvPr/>
        </p:nvSpPr>
        <p:spPr>
          <a:xfrm>
            <a:off x="620484" y="5221782"/>
            <a:ext cx="11212285" cy="893434"/>
          </a:xfrm>
          <a:prstGeom prst="roundRect">
            <a:avLst>
              <a:gd name="adj" fmla="val 5038"/>
            </a:avLst>
          </a:prstGeom>
          <a:solidFill>
            <a:srgbClr val="FFFFFF"/>
          </a:solidFill>
          <a:ln w="22860">
            <a:solidFill>
              <a:srgbClr val="4950B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A9047BC0-6531-1E62-C9C6-42C050AB5F23}"/>
              </a:ext>
            </a:extLst>
          </p:cNvPr>
          <p:cNvSpPr/>
          <p:nvPr/>
        </p:nvSpPr>
        <p:spPr>
          <a:xfrm>
            <a:off x="620484" y="4322923"/>
            <a:ext cx="11212285" cy="893434"/>
          </a:xfrm>
          <a:prstGeom prst="roundRect">
            <a:avLst>
              <a:gd name="adj" fmla="val 5038"/>
            </a:avLst>
          </a:prstGeom>
          <a:solidFill>
            <a:srgbClr val="FFFFFF"/>
          </a:solidFill>
          <a:ln w="22860">
            <a:solidFill>
              <a:srgbClr val="4950B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89ED5CAF-853A-0113-6C3F-4570A9C31467}"/>
              </a:ext>
            </a:extLst>
          </p:cNvPr>
          <p:cNvSpPr/>
          <p:nvPr/>
        </p:nvSpPr>
        <p:spPr>
          <a:xfrm>
            <a:off x="620483" y="3424064"/>
            <a:ext cx="11212285" cy="893434"/>
          </a:xfrm>
          <a:prstGeom prst="roundRect">
            <a:avLst>
              <a:gd name="adj" fmla="val 5038"/>
            </a:avLst>
          </a:prstGeom>
          <a:solidFill>
            <a:srgbClr val="FFFFFF"/>
          </a:solidFill>
          <a:ln w="22860">
            <a:solidFill>
              <a:srgbClr val="4950B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E7DD796E-5108-6C8B-A74B-2CD24A2E19E6}"/>
              </a:ext>
            </a:extLst>
          </p:cNvPr>
          <p:cNvSpPr/>
          <p:nvPr/>
        </p:nvSpPr>
        <p:spPr>
          <a:xfrm>
            <a:off x="620482" y="2525205"/>
            <a:ext cx="11212285" cy="893434"/>
          </a:xfrm>
          <a:prstGeom prst="roundRect">
            <a:avLst>
              <a:gd name="adj" fmla="val 5038"/>
            </a:avLst>
          </a:prstGeom>
          <a:solidFill>
            <a:srgbClr val="FFFFFF"/>
          </a:solidFill>
          <a:ln w="22860">
            <a:solidFill>
              <a:srgbClr val="4950B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Text 0"/>
          <p:cNvSpPr/>
          <p:nvPr/>
        </p:nvSpPr>
        <p:spPr>
          <a:xfrm>
            <a:off x="793800" y="1419660"/>
            <a:ext cx="12618000" cy="70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5550"/>
              </a:lnSpc>
              <a:tabLst>
                <a:tab pos="0" algn="l"/>
              </a:tabLst>
            </a:pPr>
            <a:r>
              <a:rPr lang="en-US" sz="4450" b="1" strike="noStrike" spc="-1" dirty="0">
                <a:solidFill>
                  <a:srgbClr val="000000"/>
                </a:solidFill>
                <a:latin typeface="Inter Bold"/>
                <a:ea typeface="Inter Bold"/>
              </a:rPr>
              <a:t>System Architecture: Data Flow &amp; Intelligence</a:t>
            </a:r>
            <a:endParaRPr lang="en-US" sz="445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Text 1"/>
          <p:cNvSpPr/>
          <p:nvPr/>
        </p:nvSpPr>
        <p:spPr>
          <a:xfrm>
            <a:off x="793800" y="2459366"/>
            <a:ext cx="13042440" cy="36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-US" sz="4000" spc="-1" dirty="0">
                <a:solidFill>
                  <a:srgbClr val="272525"/>
                </a:solidFill>
                <a:latin typeface="Inter"/>
                <a:ea typeface="Inter"/>
              </a:rPr>
              <a:t>S</a:t>
            </a:r>
            <a:r>
              <a:rPr lang="en-US" sz="4000" b="0" strike="noStrike" spc="-1" dirty="0">
                <a:solidFill>
                  <a:srgbClr val="272525"/>
                </a:solidFill>
                <a:latin typeface="Inter"/>
                <a:ea typeface="Inter"/>
              </a:rPr>
              <a:t>eamless data flow </a:t>
            </a: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-US" sz="4000" spc="-1" dirty="0">
                <a:solidFill>
                  <a:srgbClr val="272525"/>
                </a:solidFill>
                <a:latin typeface="Inter"/>
                <a:ea typeface="Inter"/>
              </a:rPr>
              <a:t>I</a:t>
            </a:r>
            <a:r>
              <a:rPr lang="en-US" sz="4000" b="0" strike="noStrike" spc="-1" dirty="0">
                <a:solidFill>
                  <a:srgbClr val="272525"/>
                </a:solidFill>
                <a:latin typeface="Inter"/>
                <a:ea typeface="Inter"/>
              </a:rPr>
              <a:t>ntelligent analytics, driving efficient operations.</a:t>
            </a: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-US" sz="4000" b="0" strike="noStrike" spc="-1" dirty="0">
                <a:solidFill>
                  <a:srgbClr val="272525"/>
                </a:solidFill>
                <a:latin typeface="Inter"/>
                <a:ea typeface="Inter"/>
              </a:rPr>
              <a:t>Real-time data </a:t>
            </a: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-US" sz="4000" spc="-1" dirty="0">
                <a:latin typeface="Inter"/>
                <a:ea typeface="Inter"/>
              </a:rPr>
              <a:t>C</a:t>
            </a:r>
            <a:r>
              <a:rPr lang="en-US" sz="4000" b="0" strike="noStrike" spc="-1" dirty="0">
                <a:latin typeface="Inter"/>
                <a:ea typeface="Inter"/>
              </a:rPr>
              <a:t>loud platform</a:t>
            </a:r>
            <a:endParaRPr lang="en-US" sz="4000" spc="-1" dirty="0">
              <a:latin typeface="Arial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Text 2"/>
          <p:cNvSpPr/>
          <p:nvPr/>
        </p:nvSpPr>
        <p:spPr>
          <a:xfrm>
            <a:off x="793800" y="4769640"/>
            <a:ext cx="13042440" cy="72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849"/>
              </a:lnSpc>
              <a:tabLst>
                <a:tab pos="0" algn="l"/>
              </a:tabLst>
            </a:pPr>
            <a:endParaRPr lang="en-US" sz="175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12573000" y="7086600"/>
            <a:ext cx="2057400" cy="114300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5486040" cy="8230320"/>
          </a:xfrm>
          <a:prstGeom prst="rect">
            <a:avLst/>
          </a:prstGeom>
          <a:ln w="0">
            <a:noFill/>
          </a:ln>
        </p:spPr>
      </p:pic>
      <p:sp>
        <p:nvSpPr>
          <p:cNvPr id="106" name="Text 0"/>
          <p:cNvSpPr/>
          <p:nvPr/>
        </p:nvSpPr>
        <p:spPr>
          <a:xfrm>
            <a:off x="6118560" y="200160"/>
            <a:ext cx="7879320" cy="1128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spcBef>
                <a:spcPts val="1200"/>
              </a:spcBef>
              <a:tabLst>
                <a:tab pos="0" algn="l"/>
              </a:tabLst>
            </a:pPr>
            <a:r>
              <a:rPr lang="en-US" sz="5400" b="1" strike="noStrike" spc="-1" dirty="0">
                <a:solidFill>
                  <a:srgbClr val="000000"/>
                </a:solidFill>
                <a:latin typeface="Inter Bold"/>
                <a:ea typeface="Inter Bold"/>
              </a:rPr>
              <a:t>Transformative Benefits for Smart Cities</a:t>
            </a:r>
            <a:endParaRPr lang="en-US" sz="5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Shape 1"/>
          <p:cNvSpPr/>
          <p:nvPr/>
        </p:nvSpPr>
        <p:spPr>
          <a:xfrm>
            <a:off x="6118560" y="1896480"/>
            <a:ext cx="3849120" cy="2751120"/>
          </a:xfrm>
          <a:prstGeom prst="roundRect">
            <a:avLst>
              <a:gd name="adj" fmla="val 2757"/>
            </a:avLst>
          </a:prstGeom>
          <a:solidFill>
            <a:srgbClr val="DADBF1"/>
          </a:solidFill>
          <a:ln w="7620">
            <a:solidFill>
              <a:srgbClr val="4950B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Shape 2"/>
          <p:cNvSpPr/>
          <p:nvPr/>
        </p:nvSpPr>
        <p:spPr>
          <a:xfrm>
            <a:off x="6306840" y="2084760"/>
            <a:ext cx="541440" cy="541440"/>
          </a:xfrm>
          <a:prstGeom prst="roundRect">
            <a:avLst>
              <a:gd name="adj" fmla="val 16873738"/>
            </a:avLst>
          </a:prstGeom>
          <a:solidFill>
            <a:srgbClr val="4950B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9" name="Image 1" descr="preencoded.png"/>
          <p:cNvPicPr/>
          <p:nvPr/>
        </p:nvPicPr>
        <p:blipFill>
          <a:blip r:embed="rId4"/>
          <a:stretch/>
        </p:blipFill>
        <p:spPr>
          <a:xfrm>
            <a:off x="6455880" y="2203200"/>
            <a:ext cx="243360" cy="304560"/>
          </a:xfrm>
          <a:prstGeom prst="rect">
            <a:avLst/>
          </a:prstGeom>
          <a:ln w="0">
            <a:noFill/>
          </a:ln>
        </p:spPr>
      </p:pic>
      <p:sp>
        <p:nvSpPr>
          <p:cNvPr id="110" name="Text 3"/>
          <p:cNvSpPr/>
          <p:nvPr/>
        </p:nvSpPr>
        <p:spPr>
          <a:xfrm>
            <a:off x="6306840" y="2807280"/>
            <a:ext cx="2709000" cy="338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650"/>
              </a:lnSpc>
              <a:tabLst>
                <a:tab pos="0" algn="l"/>
              </a:tabLst>
            </a:pPr>
            <a:r>
              <a:rPr lang="en-US" sz="3200" b="1" strike="noStrike" spc="-1" dirty="0">
                <a:solidFill>
                  <a:srgbClr val="272525"/>
                </a:solidFill>
                <a:latin typeface="Inter Bold"/>
                <a:ea typeface="Inter Bold"/>
              </a:rPr>
              <a:t>Economic Efficiency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Shape 5"/>
          <p:cNvSpPr/>
          <p:nvPr/>
        </p:nvSpPr>
        <p:spPr>
          <a:xfrm>
            <a:off x="10148760" y="1896480"/>
            <a:ext cx="3849120" cy="2751120"/>
          </a:xfrm>
          <a:prstGeom prst="roundRect">
            <a:avLst>
              <a:gd name="adj" fmla="val 2757"/>
            </a:avLst>
          </a:prstGeom>
          <a:solidFill>
            <a:srgbClr val="DADBF1"/>
          </a:solidFill>
          <a:ln w="7620">
            <a:solidFill>
              <a:srgbClr val="4950B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Shape 6"/>
          <p:cNvSpPr/>
          <p:nvPr/>
        </p:nvSpPr>
        <p:spPr>
          <a:xfrm>
            <a:off x="10337040" y="2084760"/>
            <a:ext cx="541440" cy="541440"/>
          </a:xfrm>
          <a:prstGeom prst="roundRect">
            <a:avLst>
              <a:gd name="adj" fmla="val 16873738"/>
            </a:avLst>
          </a:prstGeom>
          <a:solidFill>
            <a:srgbClr val="4950B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4" name="Image 2" descr="preencoded.png"/>
          <p:cNvPicPr/>
          <p:nvPr/>
        </p:nvPicPr>
        <p:blipFill>
          <a:blip r:embed="rId5"/>
          <a:stretch/>
        </p:blipFill>
        <p:spPr>
          <a:xfrm>
            <a:off x="10485720" y="2203200"/>
            <a:ext cx="243360" cy="304560"/>
          </a:xfrm>
          <a:prstGeom prst="rect">
            <a:avLst/>
          </a:prstGeom>
          <a:ln w="0">
            <a:noFill/>
          </a:ln>
        </p:spPr>
      </p:pic>
      <p:sp>
        <p:nvSpPr>
          <p:cNvPr id="115" name="Text 7"/>
          <p:cNvSpPr/>
          <p:nvPr/>
        </p:nvSpPr>
        <p:spPr>
          <a:xfrm>
            <a:off x="10337040" y="2807280"/>
            <a:ext cx="3472560" cy="677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spcBef>
                <a:spcPts val="1200"/>
              </a:spcBef>
              <a:tabLst>
                <a:tab pos="0" algn="l"/>
              </a:tabLst>
            </a:pPr>
            <a:r>
              <a:rPr lang="en-US" sz="3200" b="1" strike="noStrike" spc="-1" dirty="0">
                <a:solidFill>
                  <a:srgbClr val="272525"/>
                </a:solidFill>
                <a:latin typeface="Inter Bold"/>
                <a:ea typeface="Inter Bold"/>
              </a:rPr>
              <a:t>Enhanced Social Well-being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Shape 9"/>
          <p:cNvSpPr/>
          <p:nvPr/>
        </p:nvSpPr>
        <p:spPr>
          <a:xfrm>
            <a:off x="6118560" y="4828680"/>
            <a:ext cx="7879320" cy="2123640"/>
          </a:xfrm>
          <a:prstGeom prst="roundRect">
            <a:avLst>
              <a:gd name="adj" fmla="val 3572"/>
            </a:avLst>
          </a:prstGeom>
          <a:solidFill>
            <a:srgbClr val="DADBF1"/>
          </a:solidFill>
          <a:ln w="7620">
            <a:solidFill>
              <a:srgbClr val="4950B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Shape 10"/>
          <p:cNvSpPr/>
          <p:nvPr/>
        </p:nvSpPr>
        <p:spPr>
          <a:xfrm>
            <a:off x="6306840" y="5016960"/>
            <a:ext cx="541440" cy="541440"/>
          </a:xfrm>
          <a:prstGeom prst="roundRect">
            <a:avLst>
              <a:gd name="adj" fmla="val 16873738"/>
            </a:avLst>
          </a:prstGeom>
          <a:solidFill>
            <a:srgbClr val="4950B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9" name="Image 3" descr="preencoded.png"/>
          <p:cNvPicPr/>
          <p:nvPr/>
        </p:nvPicPr>
        <p:blipFill>
          <a:blip r:embed="rId6"/>
          <a:stretch/>
        </p:blipFill>
        <p:spPr>
          <a:xfrm>
            <a:off x="6455880" y="5135400"/>
            <a:ext cx="243360" cy="304560"/>
          </a:xfrm>
          <a:prstGeom prst="rect">
            <a:avLst/>
          </a:prstGeom>
          <a:ln w="0">
            <a:noFill/>
          </a:ln>
        </p:spPr>
      </p:pic>
      <p:sp>
        <p:nvSpPr>
          <p:cNvPr id="120" name="Text 11"/>
          <p:cNvSpPr/>
          <p:nvPr/>
        </p:nvSpPr>
        <p:spPr>
          <a:xfrm>
            <a:off x="6306840" y="5739480"/>
            <a:ext cx="3789000" cy="338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650"/>
              </a:lnSpc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272525"/>
                </a:solidFill>
                <a:latin typeface="Inter Bold"/>
                <a:ea typeface="Inter Bold"/>
              </a:rPr>
              <a:t>Environmental Sustainability</a:t>
            </a:r>
            <a:endParaRPr lang="en-US" sz="4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12573000" y="7733160"/>
            <a:ext cx="2057400" cy="49644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 0"/>
          <p:cNvSpPr/>
          <p:nvPr/>
        </p:nvSpPr>
        <p:spPr>
          <a:xfrm>
            <a:off x="571320" y="758880"/>
            <a:ext cx="6931440" cy="509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4000"/>
              </a:lnSpc>
              <a:tabLst>
                <a:tab pos="0" algn="l"/>
              </a:tabLst>
            </a:pPr>
            <a:r>
              <a:rPr lang="en-US" sz="4400" b="1" strike="noStrike" spc="-1" dirty="0">
                <a:solidFill>
                  <a:srgbClr val="000000"/>
                </a:solidFill>
                <a:latin typeface="Inter Bold"/>
                <a:ea typeface="Inter Bold"/>
              </a:rPr>
              <a:t>Human-Centric Design</a:t>
            </a:r>
            <a:endParaRPr lang="en-US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Shape 2"/>
          <p:cNvSpPr/>
          <p:nvPr/>
        </p:nvSpPr>
        <p:spPr>
          <a:xfrm>
            <a:off x="571320" y="2040120"/>
            <a:ext cx="6661800" cy="489240"/>
          </a:xfrm>
          <a:prstGeom prst="roundRect">
            <a:avLst>
              <a:gd name="adj" fmla="val 480111"/>
            </a:avLst>
          </a:prstGeom>
          <a:solidFill>
            <a:srgbClr val="DADBF1"/>
          </a:solidFill>
          <a:ln w="7620">
            <a:solidFill>
              <a:srgbClr val="C0C1D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7" name="Image 0" descr="preencoded.png"/>
          <p:cNvPicPr/>
          <p:nvPr/>
        </p:nvPicPr>
        <p:blipFill>
          <a:blip r:embed="rId3"/>
          <a:stretch/>
        </p:blipFill>
        <p:spPr>
          <a:xfrm>
            <a:off x="3780000" y="2131920"/>
            <a:ext cx="244440" cy="305640"/>
          </a:xfrm>
          <a:prstGeom prst="rect">
            <a:avLst/>
          </a:prstGeom>
          <a:ln w="0">
            <a:noFill/>
          </a:ln>
        </p:spPr>
      </p:pic>
      <p:sp>
        <p:nvSpPr>
          <p:cNvPr id="128" name="Text 3"/>
          <p:cNvSpPr/>
          <p:nvPr/>
        </p:nvSpPr>
        <p:spPr>
          <a:xfrm>
            <a:off x="1808280" y="2890800"/>
            <a:ext cx="2040480" cy="254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001"/>
              </a:lnSpc>
              <a:tabLst>
                <a:tab pos="0" algn="l"/>
              </a:tabLst>
            </a:pPr>
            <a:r>
              <a:rPr lang="en-US" sz="3200" b="1" spc="-1" dirty="0">
                <a:solidFill>
                  <a:srgbClr val="272525"/>
                </a:solidFill>
                <a:latin typeface="Inter Bold"/>
                <a:ea typeface="Inter Bold"/>
              </a:rPr>
              <a:t>N</a:t>
            </a:r>
            <a:r>
              <a:rPr lang="en-US" sz="3200" b="1" strike="noStrike" spc="-1" dirty="0">
                <a:solidFill>
                  <a:srgbClr val="272525"/>
                </a:solidFill>
                <a:latin typeface="Inter Bold"/>
                <a:ea typeface="Inter Bold"/>
              </a:rPr>
              <a:t>o more overflowing bins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Shape 5"/>
          <p:cNvSpPr/>
          <p:nvPr/>
        </p:nvSpPr>
        <p:spPr>
          <a:xfrm>
            <a:off x="7396920" y="2040120"/>
            <a:ext cx="6661800" cy="489240"/>
          </a:xfrm>
          <a:prstGeom prst="roundRect">
            <a:avLst>
              <a:gd name="adj" fmla="val 480111"/>
            </a:avLst>
          </a:prstGeom>
          <a:solidFill>
            <a:srgbClr val="DADBF1"/>
          </a:solidFill>
          <a:ln w="7620">
            <a:solidFill>
              <a:srgbClr val="C0C1D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1" name="Image 1" descr="preencoded.png"/>
          <p:cNvPicPr/>
          <p:nvPr/>
        </p:nvPicPr>
        <p:blipFill>
          <a:blip r:embed="rId4"/>
          <a:stretch/>
        </p:blipFill>
        <p:spPr>
          <a:xfrm>
            <a:off x="10605600" y="2131920"/>
            <a:ext cx="244440" cy="305640"/>
          </a:xfrm>
          <a:prstGeom prst="rect">
            <a:avLst/>
          </a:prstGeom>
          <a:ln w="0">
            <a:noFill/>
          </a:ln>
        </p:spPr>
      </p:pic>
      <p:sp>
        <p:nvSpPr>
          <p:cNvPr id="132" name="Text 6"/>
          <p:cNvSpPr/>
          <p:nvPr/>
        </p:nvSpPr>
        <p:spPr>
          <a:xfrm>
            <a:off x="9784761" y="2959380"/>
            <a:ext cx="2467080" cy="254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001"/>
              </a:lnSpc>
              <a:tabLst>
                <a:tab pos="0" algn="l"/>
              </a:tabLst>
            </a:pPr>
            <a:r>
              <a:rPr lang="en-US" sz="3200" b="1" spc="-1" dirty="0">
                <a:solidFill>
                  <a:srgbClr val="272525"/>
                </a:solidFill>
                <a:latin typeface="Inter Bold"/>
                <a:ea typeface="Inter Bold"/>
              </a:rPr>
              <a:t>L</a:t>
            </a:r>
            <a:r>
              <a:rPr lang="en-US" sz="3200" b="1" strike="noStrike" spc="-1" dirty="0">
                <a:solidFill>
                  <a:srgbClr val="272525"/>
                </a:solidFill>
                <a:latin typeface="Inter Bold"/>
                <a:ea typeface="Inter Bold"/>
              </a:rPr>
              <a:t>ower costs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Shape 8"/>
          <p:cNvSpPr/>
          <p:nvPr/>
        </p:nvSpPr>
        <p:spPr>
          <a:xfrm>
            <a:off x="571320" y="3633840"/>
            <a:ext cx="6661800" cy="489240"/>
          </a:xfrm>
          <a:prstGeom prst="roundRect">
            <a:avLst>
              <a:gd name="adj" fmla="val 480111"/>
            </a:avLst>
          </a:prstGeom>
          <a:solidFill>
            <a:srgbClr val="DADBF1"/>
          </a:solidFill>
          <a:ln w="7620">
            <a:solidFill>
              <a:srgbClr val="C0C1D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5" name="Image 2" descr="preencoded.png"/>
          <p:cNvPicPr/>
          <p:nvPr/>
        </p:nvPicPr>
        <p:blipFill>
          <a:blip r:embed="rId5"/>
          <a:stretch/>
        </p:blipFill>
        <p:spPr>
          <a:xfrm>
            <a:off x="3780000" y="3725640"/>
            <a:ext cx="244440" cy="305640"/>
          </a:xfrm>
          <a:prstGeom prst="rect">
            <a:avLst/>
          </a:prstGeom>
          <a:ln w="0">
            <a:noFill/>
          </a:ln>
        </p:spPr>
      </p:pic>
      <p:sp>
        <p:nvSpPr>
          <p:cNvPr id="136" name="Text 9"/>
          <p:cNvSpPr/>
          <p:nvPr/>
        </p:nvSpPr>
        <p:spPr>
          <a:xfrm>
            <a:off x="2676437" y="4454820"/>
            <a:ext cx="2040480" cy="254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001"/>
              </a:lnSpc>
              <a:tabLst>
                <a:tab pos="0" algn="l"/>
              </a:tabLst>
            </a:pPr>
            <a:r>
              <a:rPr lang="en-US" sz="3200" b="1" spc="-1" dirty="0">
                <a:solidFill>
                  <a:srgbClr val="272525"/>
                </a:solidFill>
                <a:latin typeface="Inter Bold"/>
                <a:ea typeface="Inter Bold"/>
              </a:rPr>
              <a:t>E</a:t>
            </a:r>
            <a:r>
              <a:rPr lang="en-US" sz="3200" b="1" strike="noStrike" spc="-1" dirty="0">
                <a:solidFill>
                  <a:srgbClr val="272525"/>
                </a:solidFill>
                <a:latin typeface="Inter Bold"/>
                <a:ea typeface="Inter Bold"/>
              </a:rPr>
              <a:t>fficient services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Shape 11"/>
          <p:cNvSpPr/>
          <p:nvPr/>
        </p:nvSpPr>
        <p:spPr>
          <a:xfrm>
            <a:off x="7396920" y="3633840"/>
            <a:ext cx="6661800" cy="489240"/>
          </a:xfrm>
          <a:prstGeom prst="roundRect">
            <a:avLst>
              <a:gd name="adj" fmla="val 480111"/>
            </a:avLst>
          </a:prstGeom>
          <a:solidFill>
            <a:srgbClr val="DADBF1"/>
          </a:solidFill>
          <a:ln w="7620">
            <a:solidFill>
              <a:srgbClr val="C0C1D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9" name="Image 3" descr="preencoded.png"/>
          <p:cNvPicPr/>
          <p:nvPr/>
        </p:nvPicPr>
        <p:blipFill>
          <a:blip r:embed="rId6"/>
          <a:stretch/>
        </p:blipFill>
        <p:spPr>
          <a:xfrm>
            <a:off x="10605600" y="3725640"/>
            <a:ext cx="244440" cy="305640"/>
          </a:xfrm>
          <a:prstGeom prst="rect">
            <a:avLst/>
          </a:prstGeom>
          <a:ln w="0">
            <a:noFill/>
          </a:ln>
        </p:spPr>
      </p:pic>
      <p:sp>
        <p:nvSpPr>
          <p:cNvPr id="140" name="Text 12"/>
          <p:cNvSpPr/>
          <p:nvPr/>
        </p:nvSpPr>
        <p:spPr>
          <a:xfrm>
            <a:off x="9080211" y="4454820"/>
            <a:ext cx="2040480" cy="254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001"/>
              </a:lnSpc>
              <a:tabLst>
                <a:tab pos="0" algn="l"/>
              </a:tabLst>
            </a:pPr>
            <a:r>
              <a:rPr lang="en-US" sz="3200" b="1" spc="-1" dirty="0">
                <a:solidFill>
                  <a:srgbClr val="272525"/>
                </a:solidFill>
                <a:latin typeface="Inter Bold"/>
                <a:ea typeface="Inter Bold"/>
              </a:rPr>
              <a:t>D</a:t>
            </a:r>
            <a:r>
              <a:rPr lang="en-US" sz="3200" b="1" strike="noStrike" spc="-1" dirty="0">
                <a:solidFill>
                  <a:srgbClr val="272525"/>
                </a:solidFill>
                <a:latin typeface="Inter Bold"/>
                <a:ea typeface="Inter Bold"/>
              </a:rPr>
              <a:t>ata-driven decisions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2" name="Image 4" descr="preencoded.png"/>
          <p:cNvPicPr/>
          <p:nvPr/>
        </p:nvPicPr>
        <p:blipFill>
          <a:blip r:embed="rId7"/>
          <a:stretch/>
        </p:blipFill>
        <p:spPr>
          <a:xfrm>
            <a:off x="578880" y="5354640"/>
            <a:ext cx="3269880" cy="1958760"/>
          </a:xfrm>
          <a:prstGeom prst="rect">
            <a:avLst/>
          </a:prstGeom>
          <a:ln w="0">
            <a:noFill/>
          </a:ln>
        </p:spPr>
      </p:pic>
      <p:pic>
        <p:nvPicPr>
          <p:cNvPr id="143" name="Image 5" descr="preencoded.png"/>
          <p:cNvPicPr/>
          <p:nvPr/>
        </p:nvPicPr>
        <p:blipFill>
          <a:blip r:embed="rId8"/>
          <a:stretch/>
        </p:blipFill>
        <p:spPr>
          <a:xfrm>
            <a:off x="3979800" y="5354640"/>
            <a:ext cx="3269880" cy="1958760"/>
          </a:xfrm>
          <a:prstGeom prst="rect">
            <a:avLst/>
          </a:prstGeom>
          <a:ln w="0">
            <a:noFill/>
          </a:ln>
        </p:spPr>
      </p:pic>
      <p:pic>
        <p:nvPicPr>
          <p:cNvPr id="144" name="Image 6" descr="preencoded.png"/>
          <p:cNvPicPr/>
          <p:nvPr/>
        </p:nvPicPr>
        <p:blipFill>
          <a:blip r:embed="rId9"/>
          <a:stretch/>
        </p:blipFill>
        <p:spPr>
          <a:xfrm>
            <a:off x="7380720" y="5354640"/>
            <a:ext cx="3269880" cy="1958760"/>
          </a:xfrm>
          <a:prstGeom prst="rect">
            <a:avLst/>
          </a:prstGeom>
          <a:ln w="0">
            <a:noFill/>
          </a:ln>
        </p:spPr>
      </p:pic>
      <p:pic>
        <p:nvPicPr>
          <p:cNvPr id="145" name="Image 7" descr="preencoded.png"/>
          <p:cNvPicPr/>
          <p:nvPr/>
        </p:nvPicPr>
        <p:blipFill>
          <a:blip r:embed="rId10"/>
          <a:stretch/>
        </p:blipFill>
        <p:spPr>
          <a:xfrm>
            <a:off x="10781280" y="5354640"/>
            <a:ext cx="3269880" cy="1958760"/>
          </a:xfrm>
          <a:prstGeom prst="rect">
            <a:avLst/>
          </a:prstGeom>
          <a:ln w="0">
            <a:noFill/>
          </a:ln>
        </p:spPr>
      </p:pic>
      <p:sp>
        <p:nvSpPr>
          <p:cNvPr id="146" name="Rectangle 145"/>
          <p:cNvSpPr/>
          <p:nvPr/>
        </p:nvSpPr>
        <p:spPr>
          <a:xfrm>
            <a:off x="0" y="7772400"/>
            <a:ext cx="14630400" cy="457200"/>
          </a:xfrm>
          <a:prstGeom prst="rect">
            <a:avLst/>
          </a:prstGeom>
          <a:solidFill>
            <a:srgbClr val="F2F2F2"/>
          </a:solidFill>
          <a:ln w="0">
            <a:solidFill>
              <a:srgbClr val="F2F2F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</TotalTime>
  <Words>182</Words>
  <Application>Microsoft Office PowerPoint</Application>
  <PresentationFormat>Custom</PresentationFormat>
  <Paragraphs>56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12</vt:i4>
      </vt:variant>
    </vt:vector>
  </HeadingPairs>
  <TitlesOfParts>
    <vt:vector size="31" baseType="lpstr">
      <vt:lpstr>Arial</vt:lpstr>
      <vt:lpstr>Calibri</vt:lpstr>
      <vt:lpstr>Calibri Light</vt:lpstr>
      <vt:lpstr>Inter</vt:lpstr>
      <vt:lpstr>Inter Bold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dc:description/>
  <cp:lastModifiedBy>Vladislavs Lazdāns</cp:lastModifiedBy>
  <cp:revision>5</cp:revision>
  <dcterms:created xsi:type="dcterms:W3CDTF">2025-09-10T12:09:01Z</dcterms:created>
  <dcterms:modified xsi:type="dcterms:W3CDTF">2025-09-10T13:39:41Z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10</vt:i4>
  </property>
  <property fmtid="{D5CDD505-2E9C-101B-9397-08002B2CF9AE}" pid="3" name="PresentationFormat">
    <vt:lpwstr>On-screen Show (16:9)</vt:lpwstr>
  </property>
  <property fmtid="{D5CDD505-2E9C-101B-9397-08002B2CF9AE}" pid="4" name="Slides">
    <vt:i4>10</vt:i4>
  </property>
</Properties>
</file>